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9"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09271D8-168A-426A-86E0-9666C4C657D8}" type="datetimeFigureOut">
              <a:rPr lang="en-US" smtClean="0"/>
              <a:t>9/28/2010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8D5D87A-8651-415D-A320-BEEE0BC3F9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271D8-168A-426A-86E0-9666C4C657D8}" type="datetimeFigureOut">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5D87A-8651-415D-A320-BEEE0BC3F9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271D8-168A-426A-86E0-9666C4C657D8}" type="datetimeFigureOut">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5D87A-8651-415D-A320-BEEE0BC3F9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09271D8-168A-426A-86E0-9666C4C657D8}" type="datetimeFigureOut">
              <a:rPr lang="en-US" smtClean="0"/>
              <a:t>9/28/2010</a:t>
            </a:fld>
            <a:endParaRPr lang="en-US"/>
          </a:p>
        </p:txBody>
      </p:sp>
      <p:sp>
        <p:nvSpPr>
          <p:cNvPr id="9" name="Slide Number Placeholder 8"/>
          <p:cNvSpPr>
            <a:spLocks noGrp="1"/>
          </p:cNvSpPr>
          <p:nvPr>
            <p:ph type="sldNum" sz="quarter" idx="15"/>
          </p:nvPr>
        </p:nvSpPr>
        <p:spPr/>
        <p:txBody>
          <a:bodyPr rtlCol="0"/>
          <a:lstStyle/>
          <a:p>
            <a:fld id="{68D5D87A-8651-415D-A320-BEEE0BC3F9F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09271D8-168A-426A-86E0-9666C4C657D8}" type="datetimeFigureOut">
              <a:rPr lang="en-US" smtClean="0"/>
              <a:t>9/28/2010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8D5D87A-8651-415D-A320-BEEE0BC3F9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9271D8-168A-426A-86E0-9666C4C657D8}" type="datetimeFigureOut">
              <a:rPr lang="en-US" smtClean="0"/>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5D87A-8651-415D-A320-BEEE0BC3F9F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09271D8-168A-426A-86E0-9666C4C657D8}" type="datetimeFigureOut">
              <a:rPr lang="en-US" smtClean="0"/>
              <a:t>9/28/2010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5D87A-8651-415D-A320-BEEE0BC3F9F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09271D8-168A-426A-86E0-9666C4C657D8}" type="datetimeFigureOut">
              <a:rPr lang="en-US" smtClean="0"/>
              <a:t>9/28/2010</a:t>
            </a:fld>
            <a:endParaRPr lang="en-US"/>
          </a:p>
        </p:txBody>
      </p:sp>
      <p:sp>
        <p:nvSpPr>
          <p:cNvPr id="7" name="Slide Number Placeholder 6"/>
          <p:cNvSpPr>
            <a:spLocks noGrp="1"/>
          </p:cNvSpPr>
          <p:nvPr>
            <p:ph type="sldNum" sz="quarter" idx="11"/>
          </p:nvPr>
        </p:nvSpPr>
        <p:spPr/>
        <p:txBody>
          <a:bodyPr rtlCol="0"/>
          <a:lstStyle/>
          <a:p>
            <a:fld id="{68D5D87A-8651-415D-A320-BEEE0BC3F9F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271D8-168A-426A-86E0-9666C4C657D8}" type="datetimeFigureOut">
              <a:rPr lang="en-US" smtClean="0"/>
              <a:t>9/28/2010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5D87A-8651-415D-A320-BEEE0BC3F9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09271D8-168A-426A-86E0-9666C4C657D8}" type="datetimeFigureOut">
              <a:rPr lang="en-US" smtClean="0"/>
              <a:t>9/28/2010</a:t>
            </a:fld>
            <a:endParaRPr lang="en-US"/>
          </a:p>
        </p:txBody>
      </p:sp>
      <p:sp>
        <p:nvSpPr>
          <p:cNvPr id="22" name="Slide Number Placeholder 21"/>
          <p:cNvSpPr>
            <a:spLocks noGrp="1"/>
          </p:cNvSpPr>
          <p:nvPr>
            <p:ph type="sldNum" sz="quarter" idx="15"/>
          </p:nvPr>
        </p:nvSpPr>
        <p:spPr/>
        <p:txBody>
          <a:bodyPr rtlCol="0"/>
          <a:lstStyle/>
          <a:p>
            <a:fld id="{68D5D87A-8651-415D-A320-BEEE0BC3F9F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09271D8-168A-426A-86E0-9666C4C657D8}" type="datetimeFigureOut">
              <a:rPr lang="en-US" smtClean="0"/>
              <a:t>9/28/2010</a:t>
            </a:fld>
            <a:endParaRPr lang="en-US"/>
          </a:p>
        </p:txBody>
      </p:sp>
      <p:sp>
        <p:nvSpPr>
          <p:cNvPr id="18" name="Slide Number Placeholder 17"/>
          <p:cNvSpPr>
            <a:spLocks noGrp="1"/>
          </p:cNvSpPr>
          <p:nvPr>
            <p:ph type="sldNum" sz="quarter" idx="11"/>
          </p:nvPr>
        </p:nvSpPr>
        <p:spPr/>
        <p:txBody>
          <a:bodyPr rtlCol="0"/>
          <a:lstStyle/>
          <a:p>
            <a:fld id="{68D5D87A-8651-415D-A320-BEEE0BC3F9F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9271D8-168A-426A-86E0-9666C4C657D8}" type="datetimeFigureOut">
              <a:rPr lang="en-US" smtClean="0"/>
              <a:t>9/28/2010</a:t>
            </a:fld>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8D5D87A-8651-415D-A320-BEEE0BC3F9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il.misdmail.org/owa/redir.aspx?C=7505ae166b5841ee87594f172582d301&amp;URL=http%3a%2f%2ftasconline.org%2flogin.cfm%3fan%3d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ail.misdmail.org/owa/redir.aspx?C=7505ae166b5841ee87594f172582d301&amp;URL=http%3a%2f%2fwww.tasconlin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ail.misdmail.org/owa/redir.aspx?C=7505ae166b5841ee87594f172582d301&amp;URL=http%3a%2f%2fwww.TASConlin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ail.misdmail.org/owa/redir.aspx?C=7505ae166b5841ee87594f172582d301&amp;URL=http%3a%2f%2ftasconline.org%2fdisplaycommon.cfm%3fan%3d1%26subarticlenbr%3d15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TASC District 3</a:t>
            </a:r>
            <a:br>
              <a:rPr lang="en-US" dirty="0" smtClean="0"/>
            </a:br>
            <a:r>
              <a:rPr lang="en-US" dirty="0" smtClean="0"/>
              <a:t>Middle Level</a:t>
            </a:r>
            <a:endParaRPr lang="en-US" dirty="0"/>
          </a:p>
        </p:txBody>
      </p:sp>
      <p:sp>
        <p:nvSpPr>
          <p:cNvPr id="7" name="Subtitle 6"/>
          <p:cNvSpPr>
            <a:spLocks noGrp="1"/>
          </p:cNvSpPr>
          <p:nvPr>
            <p:ph type="subTitle" idx="1"/>
          </p:nvPr>
        </p:nvSpPr>
        <p:spPr/>
        <p:txBody>
          <a:bodyPr/>
          <a:lstStyle/>
          <a:p>
            <a:r>
              <a:rPr lang="en-US" dirty="0" smtClean="0"/>
              <a:t>Welcome  </a:t>
            </a:r>
          </a:p>
          <a:p>
            <a:r>
              <a:rPr lang="en-US" dirty="0" smtClean="0"/>
              <a:t>Fall Retreat</a:t>
            </a:r>
          </a:p>
          <a:p>
            <a:r>
              <a:rPr lang="en-US" dirty="0" smtClean="0"/>
              <a:t>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leadership workshops</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Austin College, Sherman</a:t>
            </a:r>
          </a:p>
          <a:p>
            <a:r>
              <a:rPr lang="en-US" dirty="0" smtClean="0"/>
              <a:t>Stephen F. Austin State University, Nacogdoches</a:t>
            </a:r>
          </a:p>
          <a:p>
            <a:r>
              <a:rPr lang="en-US" dirty="0" smtClean="0"/>
              <a:t>Day Workshops</a:t>
            </a:r>
          </a:p>
          <a:p>
            <a:pPr lvl="1">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Report Forms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Student councils may be recognized by TASC as having Outstanding Programs in one or more areas.  </a:t>
            </a:r>
            <a:endParaRPr lang="en-US" dirty="0" smtClean="0"/>
          </a:p>
          <a:p>
            <a:r>
              <a:rPr lang="en-US" dirty="0" smtClean="0"/>
              <a:t>This </a:t>
            </a:r>
            <a:r>
              <a:rPr lang="en-US" dirty="0" smtClean="0"/>
              <a:t>is a recognition program, NOT A COMPETITION.  Ideally, all TASC schools </a:t>
            </a:r>
            <a:r>
              <a:rPr lang="en-US" dirty="0" smtClean="0"/>
              <a:t>should </a:t>
            </a:r>
            <a:r>
              <a:rPr lang="en-US" dirty="0" smtClean="0"/>
              <a:t>be recognized as having outstanding programs locally.  </a:t>
            </a:r>
            <a:endParaRPr lang="en-US" dirty="0" smtClean="0"/>
          </a:p>
          <a:p>
            <a:r>
              <a:rPr lang="en-US" dirty="0" smtClean="0"/>
              <a:t>These </a:t>
            </a:r>
            <a:r>
              <a:rPr lang="en-US" dirty="0" smtClean="0"/>
              <a:t>report forms are available on the TASC website (</a:t>
            </a:r>
            <a:r>
              <a:rPr lang="en-US" dirty="0" smtClean="0">
                <a:hlinkClick r:id="rId2"/>
              </a:rPr>
              <a:t>http://tasconline.org/login.cfm?an=4</a:t>
            </a:r>
            <a:r>
              <a:rPr lang="en-US" dirty="0" smtClean="0"/>
              <a:t>)  and also in the Advisors Resource Guide.  </a:t>
            </a:r>
            <a:endParaRPr lang="en-US" dirty="0" smtClean="0"/>
          </a:p>
          <a:p>
            <a:r>
              <a:rPr lang="en-US" dirty="0" smtClean="0"/>
              <a:t>Reports </a:t>
            </a:r>
            <a:r>
              <a:rPr lang="en-US" dirty="0" smtClean="0"/>
              <a:t>forms are submitted for verification at the TASC District Level.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Forms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Pride</a:t>
            </a:r>
          </a:p>
          <a:p>
            <a:r>
              <a:rPr lang="en-US" dirty="0" smtClean="0"/>
              <a:t>Energy and Environment</a:t>
            </a:r>
          </a:p>
          <a:p>
            <a:r>
              <a:rPr lang="en-US" dirty="0" smtClean="0"/>
              <a:t>D.A.S.H. (Drug, Alcohol, Safety, Health)</a:t>
            </a:r>
          </a:p>
          <a:p>
            <a:r>
              <a:rPr lang="en-US" dirty="0" smtClean="0"/>
              <a:t>Outstanding Student Council</a:t>
            </a:r>
          </a:p>
          <a:p>
            <a:r>
              <a:rPr lang="en-US" dirty="0" smtClean="0"/>
              <a:t>Sweepstakes (Complete first 4)</a:t>
            </a:r>
          </a:p>
          <a:p>
            <a:r>
              <a:rPr lang="en-US" dirty="0" smtClean="0"/>
              <a:t>Community Service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Advisor of the Year</a:t>
            </a:r>
            <a:endParaRPr lang="en-US" dirty="0"/>
          </a:p>
        </p:txBody>
      </p:sp>
      <p:sp>
        <p:nvSpPr>
          <p:cNvPr id="3" name="Content Placeholder 2"/>
          <p:cNvSpPr>
            <a:spLocks noGrp="1"/>
          </p:cNvSpPr>
          <p:nvPr>
            <p:ph sz="quarter" idx="1"/>
          </p:nvPr>
        </p:nvSpPr>
        <p:spPr/>
        <p:txBody>
          <a:bodyPr/>
          <a:lstStyle/>
          <a:p>
            <a:r>
              <a:rPr lang="en-US" dirty="0" smtClean="0"/>
              <a:t> One high school advisor and one middle school advisor will be presented with the TASC Eddie G. Bull State Advisor of the Year Award annually.  </a:t>
            </a:r>
            <a:endParaRPr lang="en-US" dirty="0" smtClean="0"/>
          </a:p>
          <a:p>
            <a:r>
              <a:rPr lang="en-US" dirty="0" smtClean="0"/>
              <a:t>Districts </a:t>
            </a:r>
            <a:r>
              <a:rPr lang="en-US" dirty="0" smtClean="0"/>
              <a:t>should select a high school and middle level district advisor of the year.  </a:t>
            </a:r>
            <a:endParaRPr lang="en-US" dirty="0" smtClean="0"/>
          </a:p>
          <a:p>
            <a:r>
              <a:rPr lang="en-US" dirty="0" smtClean="0"/>
              <a:t>District </a:t>
            </a:r>
            <a:r>
              <a:rPr lang="en-US" dirty="0" smtClean="0"/>
              <a:t>winners will complete the state application to be considered at the state level for the award.  </a:t>
            </a:r>
            <a:endParaRPr lang="en-US" dirty="0" smtClean="0"/>
          </a:p>
          <a:p>
            <a:r>
              <a:rPr lang="en-US" b="1" dirty="0" smtClean="0"/>
              <a:t>NEW:  </a:t>
            </a:r>
            <a:r>
              <a:rPr lang="en-US" dirty="0" smtClean="0"/>
              <a:t>The </a:t>
            </a:r>
            <a:r>
              <a:rPr lang="en-US" dirty="0" smtClean="0"/>
              <a:t>application emphasizes state, district and local activities</a:t>
            </a:r>
            <a:r>
              <a:rPr lang="en-US" dirty="0" smtClean="0"/>
              <a:t>.</a:t>
            </a:r>
          </a:p>
          <a:p>
            <a:r>
              <a:rPr lang="en-US" dirty="0" smtClean="0"/>
              <a:t>Congratulations to JJ Stroud                       District 3 Advisor of the Year 2010-2011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endorsed programs</a:t>
            </a:r>
            <a:endParaRPr lang="en-US" dirty="0"/>
          </a:p>
        </p:txBody>
      </p:sp>
      <p:sp>
        <p:nvSpPr>
          <p:cNvPr id="3" name="Content Placeholder 2"/>
          <p:cNvSpPr>
            <a:spLocks noGrp="1"/>
          </p:cNvSpPr>
          <p:nvPr>
            <p:ph sz="quarter" idx="1"/>
          </p:nvPr>
        </p:nvSpPr>
        <p:spPr/>
        <p:txBody>
          <a:bodyPr/>
          <a:lstStyle/>
          <a:p>
            <a:r>
              <a:rPr lang="en-US" dirty="0" smtClean="0"/>
              <a:t>The following </a:t>
            </a:r>
            <a:r>
              <a:rPr lang="en-US" dirty="0" smtClean="0"/>
              <a:t>programs have been endorsed by the TASC Board of Directors for 2010-2011.  </a:t>
            </a:r>
            <a:endParaRPr lang="en-US" dirty="0" smtClean="0"/>
          </a:p>
          <a:p>
            <a:r>
              <a:rPr lang="en-US" dirty="0" smtClean="0"/>
              <a:t>Schools </a:t>
            </a:r>
            <a:r>
              <a:rPr lang="en-US" dirty="0" smtClean="0"/>
              <a:t>that participate with these programs can earn points on the various TASC project report forms. </a:t>
            </a:r>
            <a:endParaRPr lang="en-US" dirty="0" smtClean="0"/>
          </a:p>
          <a:p>
            <a:r>
              <a:rPr lang="en-US" dirty="0" smtClean="0"/>
              <a:t>Consider </a:t>
            </a:r>
            <a:r>
              <a:rPr lang="en-US" dirty="0" smtClean="0"/>
              <a:t>inviting reps from one or more of these programs to present at your district meetings.  </a:t>
            </a:r>
            <a:endParaRPr lang="en-US" dirty="0" smtClean="0"/>
          </a:p>
          <a:p>
            <a:r>
              <a:rPr lang="en-US" dirty="0" smtClean="0"/>
              <a:t>Refer </a:t>
            </a:r>
            <a:r>
              <a:rPr lang="en-US" dirty="0" smtClean="0"/>
              <a:t>to the </a:t>
            </a:r>
            <a:r>
              <a:rPr lang="en-US" dirty="0" smtClean="0">
                <a:hlinkClick r:id="rId2" action="ppaction://hlinkfile"/>
              </a:rPr>
              <a:t>www.tasconline.org</a:t>
            </a:r>
            <a:r>
              <a:rPr lang="en-US" dirty="0" smtClean="0"/>
              <a:t>  or the Resource Guide for more information about these projects.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Endorsed Programs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t>
            </a:r>
            <a:endParaRPr lang="en-US" dirty="0" smtClean="0"/>
          </a:p>
          <a:p>
            <a:r>
              <a:rPr lang="en-US" dirty="0" smtClean="0"/>
              <a:t>Free the Children</a:t>
            </a:r>
          </a:p>
          <a:p>
            <a:r>
              <a:rPr lang="en-US" dirty="0" smtClean="0"/>
              <a:t>Relay </a:t>
            </a:r>
            <a:r>
              <a:rPr lang="en-US" dirty="0" smtClean="0"/>
              <a:t>For Life (American Cancer Society) </a:t>
            </a:r>
          </a:p>
          <a:p>
            <a:r>
              <a:rPr lang="en-US" dirty="0" err="1" smtClean="0"/>
              <a:t>loveisrespect</a:t>
            </a:r>
            <a:r>
              <a:rPr lang="en-US" dirty="0" smtClean="0"/>
              <a:t> (National Teen Dating Abuse Helpline) </a:t>
            </a:r>
          </a:p>
          <a:p>
            <a:r>
              <a:rPr lang="en-US" dirty="0" err="1" smtClean="0"/>
              <a:t>Cyberways</a:t>
            </a:r>
            <a:r>
              <a:rPr lang="en-US" dirty="0" smtClean="0"/>
              <a:t> and Waterways (4empowerment) </a:t>
            </a:r>
          </a:p>
          <a:p>
            <a:r>
              <a:rPr lang="en-US" dirty="0" smtClean="0"/>
              <a:t>Make-A-Wish Foundation </a:t>
            </a:r>
          </a:p>
          <a:p>
            <a:r>
              <a:rPr lang="en-US" dirty="0" smtClean="0"/>
              <a:t>Pennies for Patients </a:t>
            </a:r>
          </a:p>
          <a:p>
            <a:r>
              <a:rPr lang="en-US" dirty="0" smtClean="0"/>
              <a:t>Watt Watchers </a:t>
            </a:r>
          </a:p>
          <a:p>
            <a:r>
              <a:rPr lang="en-US" dirty="0" err="1" smtClean="0"/>
              <a:t>Souper</a:t>
            </a:r>
            <a:r>
              <a:rPr lang="en-US" dirty="0" smtClean="0"/>
              <a:t> Bowl of Caring </a:t>
            </a:r>
          </a:p>
          <a:p>
            <a:r>
              <a:rPr lang="en-US" dirty="0" err="1" smtClean="0"/>
              <a:t>VoTexas</a:t>
            </a:r>
            <a:r>
              <a:rPr lang="en-US" dirty="0" smtClean="0"/>
              <a:t>/Project V.O.T.E. </a:t>
            </a:r>
          </a:p>
          <a:p>
            <a:r>
              <a:rPr lang="en-US" dirty="0" smtClean="0"/>
              <a:t>TEED </a:t>
            </a:r>
          </a:p>
          <a:p>
            <a:r>
              <a:rPr lang="en-US" dirty="0" smtClean="0"/>
              <a:t>Teens in the Driver’s Seat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Packet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Advisors</a:t>
            </a:r>
            <a:r>
              <a:rPr lang="en-US" dirty="0" smtClean="0"/>
              <a:t>’ Resource Guide, </a:t>
            </a:r>
            <a:endParaRPr lang="en-US" dirty="0" smtClean="0"/>
          </a:p>
          <a:p>
            <a:r>
              <a:rPr lang="en-US" dirty="0" smtClean="0"/>
              <a:t>a </a:t>
            </a:r>
            <a:r>
              <a:rPr lang="en-US" dirty="0" smtClean="0"/>
              <a:t>membership certificate </a:t>
            </a:r>
            <a:r>
              <a:rPr lang="en-US" dirty="0" smtClean="0"/>
              <a:t> </a:t>
            </a:r>
          </a:p>
          <a:p>
            <a:r>
              <a:rPr lang="en-US" dirty="0" smtClean="0"/>
              <a:t>TASC </a:t>
            </a:r>
            <a:r>
              <a:rPr lang="en-US" dirty="0" smtClean="0"/>
              <a:t>planning checklist.  </a:t>
            </a:r>
            <a:endParaRPr lang="en-US" dirty="0" smtClean="0"/>
          </a:p>
          <a:p>
            <a:r>
              <a:rPr lang="en-US" dirty="0" smtClean="0"/>
              <a:t>Advisors</a:t>
            </a:r>
            <a:r>
              <a:rPr lang="en-US" dirty="0" smtClean="0"/>
              <a:t>’ Resource Guides will only be distributed once schools have paid dues for the current year. </a:t>
            </a:r>
          </a:p>
          <a:p>
            <a:r>
              <a:rPr lang="en-US" dirty="0" smtClean="0"/>
              <a:t>NOTE</a:t>
            </a:r>
            <a:r>
              <a:rPr lang="en-US" dirty="0" smtClean="0"/>
              <a:t>: Schools that paid dues at the end of last year and over summer have all been mailed membership packets as of Monday, September 13.  </a:t>
            </a:r>
            <a:endParaRPr lang="en-US" dirty="0" smtClean="0"/>
          </a:p>
          <a:p>
            <a:r>
              <a:rPr lang="en-US" dirty="0" smtClean="0"/>
              <a:t>Membership </a:t>
            </a:r>
            <a:r>
              <a:rPr lang="en-US" dirty="0" smtClean="0"/>
              <a:t>packets will be mailed weekly from this point forward.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THEME &amp; PROJECT</a:t>
            </a:r>
            <a:endParaRPr lang="en-US" dirty="0"/>
          </a:p>
        </p:txBody>
      </p:sp>
      <p:sp>
        <p:nvSpPr>
          <p:cNvPr id="3" name="Content Placeholder 2"/>
          <p:cNvSpPr>
            <a:spLocks noGrp="1"/>
          </p:cNvSpPr>
          <p:nvPr>
            <p:ph sz="quarter" idx="1"/>
          </p:nvPr>
        </p:nvSpPr>
        <p:spPr/>
        <p:txBody>
          <a:bodyPr/>
          <a:lstStyle/>
          <a:p>
            <a:r>
              <a:rPr lang="en-US" b="1" dirty="0" smtClean="0"/>
              <a:t>THEME – LIVE THE LEGACY </a:t>
            </a:r>
            <a:r>
              <a:rPr lang="en-US" b="1" i="1" dirty="0" smtClean="0"/>
              <a:t>Discover Your Path</a:t>
            </a:r>
            <a:r>
              <a:rPr lang="en-US" b="1" dirty="0" smtClean="0"/>
              <a:t/>
            </a:r>
            <a:br>
              <a:rPr lang="en-US" b="1" dirty="0" smtClean="0"/>
            </a:br>
            <a:endParaRPr lang="en-US" dirty="0" smtClean="0"/>
          </a:p>
          <a:p>
            <a:r>
              <a:rPr lang="en-US" b="1" dirty="0" smtClean="0"/>
              <a:t>PROJECT – LEAVE A LEGACY</a:t>
            </a:r>
            <a:br>
              <a:rPr lang="en-US" b="1" dirty="0" smtClean="0"/>
            </a:br>
            <a:r>
              <a:rPr lang="en-US" dirty="0" smtClean="0"/>
              <a:t>In 2010-2011, TASC encourages all active student councils to LEAVE A LEGACY in TASC by partnering with inactive schools in two focus </a:t>
            </a:r>
            <a:r>
              <a:rPr lang="en-US" dirty="0" smtClean="0"/>
              <a:t>areas. </a:t>
            </a:r>
          </a:p>
          <a:p>
            <a:r>
              <a:rPr lang="en-US" b="1" dirty="0" smtClean="0"/>
              <a:t>We </a:t>
            </a:r>
            <a:r>
              <a:rPr lang="en-US" b="1" dirty="0" smtClean="0"/>
              <a:t>need district leadership to identify active schools that will partner up with inactive schools to make the state project a success.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A LEGACY</a:t>
            </a:r>
            <a:endParaRPr lang="en-US" dirty="0"/>
          </a:p>
        </p:txBody>
      </p:sp>
      <p:sp>
        <p:nvSpPr>
          <p:cNvPr id="3" name="Content Placeholder 2"/>
          <p:cNvSpPr>
            <a:spLocks noGrp="1"/>
          </p:cNvSpPr>
          <p:nvPr>
            <p:ph sz="quarter" idx="1"/>
          </p:nvPr>
        </p:nvSpPr>
        <p:spPr/>
        <p:txBody>
          <a:bodyPr/>
          <a:lstStyle/>
          <a:p>
            <a:r>
              <a:rPr lang="en-US" b="1" dirty="0" smtClean="0"/>
              <a:t>FIRST</a:t>
            </a:r>
            <a:r>
              <a:rPr lang="en-US" dirty="0" smtClean="0"/>
              <a:t>. </a:t>
            </a:r>
            <a:r>
              <a:rPr lang="en-US" dirty="0" smtClean="0"/>
              <a:t>All active schools will partner with an inactive school and provide that school with support and resources to become a strong, active member/participant in TASC.  </a:t>
            </a:r>
            <a:endParaRPr lang="en-US" dirty="0" smtClean="0"/>
          </a:p>
          <a:p>
            <a:r>
              <a:rPr lang="en-US" dirty="0" smtClean="0"/>
              <a:t>This </a:t>
            </a:r>
            <a:r>
              <a:rPr lang="en-US" dirty="0" smtClean="0"/>
              <a:t>can be high school to high school, middle level to middle level school or even high school to middle level.   </a:t>
            </a:r>
            <a:endParaRPr lang="en-US" dirty="0" smtClean="0"/>
          </a:p>
          <a:p>
            <a:r>
              <a:rPr lang="en-US" dirty="0" smtClean="0"/>
              <a:t>This </a:t>
            </a:r>
            <a:r>
              <a:rPr lang="en-US" dirty="0" smtClean="0"/>
              <a:t>can be a school in your area, school district or even TASC district that is not currently active, or it can be a school you’ve connected with at events that are across the state.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b="1" dirty="0" smtClean="0"/>
              <a:t>SECOND</a:t>
            </a:r>
            <a:r>
              <a:rPr lang="en-US" dirty="0" smtClean="0"/>
              <a:t>. </a:t>
            </a:r>
            <a:r>
              <a:rPr lang="en-US" dirty="0" smtClean="0"/>
              <a:t>All active schools will partner with their “feeder schools” to ensure that TASC opportunities are available to students and advisors beginning in middle level and through high school.  </a:t>
            </a:r>
            <a:endParaRPr lang="en-US" dirty="0" smtClean="0"/>
          </a:p>
          <a:p>
            <a:r>
              <a:rPr lang="en-US" dirty="0" smtClean="0"/>
              <a:t>This </a:t>
            </a:r>
            <a:r>
              <a:rPr lang="en-US" dirty="0" smtClean="0"/>
              <a:t>focus is very specific to the actual schools that are aligned within your school district.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By </a:t>
            </a:r>
            <a:r>
              <a:rPr lang="en-US" dirty="0" smtClean="0"/>
              <a:t>creating and maintaining partnerships with another school (in either or both of these areas of focus), your school is working to LEAVE A LEGACY. </a:t>
            </a:r>
            <a:endParaRPr lang="en-US" dirty="0" smtClean="0"/>
          </a:p>
          <a:p>
            <a:r>
              <a:rPr lang="en-US" dirty="0" smtClean="0"/>
              <a:t>All </a:t>
            </a:r>
            <a:r>
              <a:rPr lang="en-US" dirty="0" smtClean="0"/>
              <a:t>schools involved are participating in the 2010-2011 TASC Statewide project and can earn 20 points on the Outstanding Student Council Report Form.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TASC ONLINE</a:t>
            </a:r>
            <a:endParaRPr lang="en-US" dirty="0"/>
          </a:p>
        </p:txBody>
      </p:sp>
      <p:sp>
        <p:nvSpPr>
          <p:cNvPr id="3" name="Content Placeholder 2"/>
          <p:cNvSpPr>
            <a:spLocks noGrp="1"/>
          </p:cNvSpPr>
          <p:nvPr>
            <p:ph sz="quarter" idx="1"/>
          </p:nvPr>
        </p:nvSpPr>
        <p:spPr/>
        <p:txBody>
          <a:bodyPr/>
          <a:lstStyle/>
          <a:p>
            <a:endParaRPr lang="en-US" b="1" dirty="0" smtClean="0">
              <a:hlinkClick r:id="rId2"/>
            </a:endParaRPr>
          </a:p>
          <a:p>
            <a:r>
              <a:rPr lang="en-US" b="1" dirty="0" smtClean="0">
                <a:hlinkClick r:id="rId2"/>
              </a:rPr>
              <a:t>www.TASConline.org</a:t>
            </a:r>
            <a:r>
              <a:rPr lang="en-US" b="1" dirty="0" smtClean="0"/>
              <a:t> </a:t>
            </a:r>
            <a:r>
              <a:rPr lang="en-US" b="1" dirty="0" smtClean="0"/>
              <a:t> </a:t>
            </a:r>
            <a:r>
              <a:rPr lang="en-US" dirty="0" smtClean="0"/>
              <a:t>– Great news – a new and much improved TASC website is very close to being ready to go live!  The site is built and we are adding content before we can go live.  The goal is to have the new website available sometime in October.  For now, the current website will continue to have access to forms and information.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NEWSLETTER</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 </a:t>
            </a:r>
            <a:r>
              <a:rPr lang="en-US" dirty="0" smtClean="0"/>
              <a:t>The </a:t>
            </a:r>
            <a:r>
              <a:rPr lang="en-US" b="1" dirty="0" smtClean="0"/>
              <a:t>TASC newsletter</a:t>
            </a:r>
            <a:r>
              <a:rPr lang="en-US" dirty="0" smtClean="0"/>
              <a:t>, the </a:t>
            </a:r>
            <a:r>
              <a:rPr lang="en-US" dirty="0" err="1" smtClean="0"/>
              <a:t>StuCo</a:t>
            </a:r>
            <a:r>
              <a:rPr lang="en-US" dirty="0" smtClean="0"/>
              <a:t> Review, will be </a:t>
            </a:r>
            <a:r>
              <a:rPr lang="en-US" b="1" dirty="0" smtClean="0"/>
              <a:t>delivered electronically</a:t>
            </a:r>
            <a:r>
              <a:rPr lang="en-US" dirty="0" smtClean="0"/>
              <a:t>. </a:t>
            </a:r>
            <a:endParaRPr lang="en-US" dirty="0" smtClean="0"/>
          </a:p>
          <a:p>
            <a:r>
              <a:rPr lang="en-US" dirty="0" smtClean="0"/>
              <a:t>In </a:t>
            </a:r>
            <a:r>
              <a:rPr lang="en-US" dirty="0" smtClean="0"/>
              <a:t>order to ensure receipt of e-Newsletters, please make sure that the email address in your school’s member profile is accurate and free of typos! </a:t>
            </a:r>
            <a:endParaRPr lang="en-US" dirty="0" smtClean="0"/>
          </a:p>
          <a:p>
            <a:r>
              <a:rPr lang="en-US" dirty="0" smtClean="0"/>
              <a:t>All </a:t>
            </a:r>
            <a:r>
              <a:rPr lang="en-US" dirty="0" smtClean="0"/>
              <a:t>information included in e-Newsletters will also be available on the website.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Level Conference</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a:t>
            </a:r>
            <a:r>
              <a:rPr lang="en-US" dirty="0" smtClean="0"/>
              <a:t>TASC Middle Level State Annual Conference will be in Austin at the Doubletree and </a:t>
            </a:r>
            <a:r>
              <a:rPr lang="en-US" dirty="0" err="1" smtClean="0"/>
              <a:t>Crowne</a:t>
            </a:r>
            <a:r>
              <a:rPr lang="en-US" dirty="0" smtClean="0"/>
              <a:t> Plaza Hotels, November 5-6, 2010. </a:t>
            </a:r>
            <a:endParaRPr lang="en-US" dirty="0" smtClean="0"/>
          </a:p>
          <a:p>
            <a:r>
              <a:rPr lang="en-US" dirty="0" smtClean="0"/>
              <a:t> </a:t>
            </a:r>
            <a:r>
              <a:rPr lang="en-US" dirty="0" smtClean="0"/>
              <a:t>Registration and hotel information is available online (</a:t>
            </a:r>
            <a:r>
              <a:rPr lang="en-US" dirty="0" smtClean="0">
                <a:hlinkClick r:id="rId2"/>
              </a:rPr>
              <a:t>http://tasconline.org/displaycommon.cfm?an=1&amp;subarticlenbr=151</a:t>
            </a:r>
            <a:r>
              <a:rPr lang="en-US" dirty="0" smtClean="0"/>
              <a:t>) .  </a:t>
            </a:r>
            <a:endParaRPr lang="en-US" dirty="0" smtClean="0"/>
          </a:p>
          <a:p>
            <a:r>
              <a:rPr lang="en-US" dirty="0" smtClean="0"/>
              <a:t>The </a:t>
            </a:r>
            <a:r>
              <a:rPr lang="en-US" dirty="0" smtClean="0"/>
              <a:t>per person registration fee is $45.</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TotalTime>
  <Words>334</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TASC District 3 Middle Level</vt:lpstr>
      <vt:lpstr>Membership Packet</vt:lpstr>
      <vt:lpstr>STATE THEME &amp; PROJECT</vt:lpstr>
      <vt:lpstr>LEAVE A LEGACY</vt:lpstr>
      <vt:lpstr>PARTNERSHIPS</vt:lpstr>
      <vt:lpstr>PARTNERSHIPS</vt:lpstr>
      <vt:lpstr>TASC ONLINE</vt:lpstr>
      <vt:lpstr>NEWSLETTER</vt:lpstr>
      <vt:lpstr>Middle  Level Conference</vt:lpstr>
      <vt:lpstr>summer leadership workshops</vt:lpstr>
      <vt:lpstr>State Report Forms</vt:lpstr>
      <vt:lpstr>Report Forms </vt:lpstr>
      <vt:lpstr>District Advisor of the Year</vt:lpstr>
      <vt:lpstr>State endorsed programs</vt:lpstr>
      <vt:lpstr>Endorsed Programs</vt:lpstr>
    </vt:vector>
  </TitlesOfParts>
  <Company>Mansfield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TASC District 3 Middle Level</dc:title>
  <dc:creator>teacher</dc:creator>
  <cp:lastModifiedBy>teacher</cp:lastModifiedBy>
  <cp:revision>12</cp:revision>
  <dcterms:created xsi:type="dcterms:W3CDTF">2010-09-29T01:02:38Z</dcterms:created>
  <dcterms:modified xsi:type="dcterms:W3CDTF">2010-09-29T01:50:21Z</dcterms:modified>
</cp:coreProperties>
</file>